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330" r:id="rId3"/>
    <p:sldId id="345" r:id="rId4"/>
    <p:sldId id="305" r:id="rId5"/>
    <p:sldId id="298" r:id="rId6"/>
    <p:sldId id="334" r:id="rId7"/>
    <p:sldId id="307" r:id="rId8"/>
    <p:sldId id="308" r:id="rId9"/>
    <p:sldId id="340" r:id="rId10"/>
    <p:sldId id="313" r:id="rId11"/>
    <p:sldId id="317" r:id="rId12"/>
    <p:sldId id="339" r:id="rId13"/>
    <p:sldId id="316" r:id="rId14"/>
    <p:sldId id="314" r:id="rId15"/>
    <p:sldId id="315" r:id="rId16"/>
    <p:sldId id="341" r:id="rId17"/>
    <p:sldId id="342" r:id="rId18"/>
    <p:sldId id="346" r:id="rId19"/>
    <p:sldId id="348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6969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5" autoAdjust="0"/>
    <p:restoredTop sz="90994" autoAdjust="0"/>
  </p:normalViewPr>
  <p:slideViewPr>
    <p:cSldViewPr>
      <p:cViewPr varScale="1">
        <p:scale>
          <a:sx n="65" d="100"/>
          <a:sy n="65" d="100"/>
        </p:scale>
        <p:origin x="8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AEAFE22-7149-42FD-B3AF-BB8669C081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1D8B552-9E56-4A04-AE52-46EB485D6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02477F4-7841-43A4-8A7D-17D9F8E50AE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458654E-00C5-4081-8A97-07E587623C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F2B61898-DC3C-48D0-86BE-498F0D8386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E6421A9-E405-4FE8-B5FC-47AF5A977A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09CB8B8-EF1B-4CD9-8AB4-F690F44C06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04AC981A-1F96-44DF-A854-5AA156469A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5C826F3F-69CF-41D0-9AF5-8F0A9C3BDC0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42386E5A-94F4-44C8-861C-D126C1B6C61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CB2C0E6F-7CA9-4362-9E6A-BEE9768F60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275B9D61-225A-4CDE-B057-B426135F66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53A11309-7366-4807-95D5-ABDBCAAB99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6548A6C9-529E-42E7-B125-40E85E9873DD}" type="slidenum">
              <a:rPr lang="en-US" altLang="en-US" sz="1200"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7A5ED05-DD8B-4FF5-84CE-9C6AE0951E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6D49910-1F4F-46C8-8545-AE6F9F68A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B9D61-225A-4CDE-B057-B426135F66A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349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81B2D45-04D9-48DA-9CBD-697ECEDE148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B0400B39-245B-49A4-BDD3-C6A32F571685}" type="slidenum">
              <a:rPr lang="en-US" altLang="en-US" sz="1200">
                <a:latin typeface="Times New Roman" panose="02020603050405020304" pitchFamily="18" charset="0"/>
              </a:rPr>
              <a:pPr algn="r" eaLnBrk="1" hangingPunct="1"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1CBC340-185F-41B2-9B13-FC71908EF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BD08265-E53A-4E36-8C6C-974D05DE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7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F1D80794-E41D-4673-A2AE-7E4527693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92FBF7B-AA0A-4D8B-9098-507AA1C48C24}" type="slidenum">
              <a:rPr lang="en-US" altLang="en-US" sz="1200">
                <a:latin typeface="Times New Roman" panose="02020603050405020304" pitchFamily="18" charset="0"/>
              </a:rPr>
              <a:pPr eaLnBrk="1" hangingPunct="1"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5C0C47D-BFAF-41D3-AEAA-0C254225D3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EAE3A7F-EDA2-4411-9505-70D4DEC94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72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25EAAF7-10D1-4419-A67B-07A0CB553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76C0F97-BFFB-47C4-9339-0D2E50F696F0}" type="slidenum">
              <a:rPr lang="en-US" altLang="en-US" sz="1200">
                <a:latin typeface="Times New Roman" panose="02020603050405020304" pitchFamily="18" charset="0"/>
              </a:rPr>
              <a:pPr eaLnBrk="1" hangingPunct="1"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3984F93-6C3E-4B8D-98EF-0D37BF35F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DA4151C6-BB3D-4B95-831F-B4F123C4BC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23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8BE0828A-1CD9-4488-B9E1-063C87F99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4AFE7BB-25FC-42C7-B06B-400C8DAD2AA3}" type="slidenum">
              <a:rPr lang="en-US" altLang="en-US" sz="1200">
                <a:latin typeface="Times New Roman" panose="02020603050405020304" pitchFamily="18" charset="0"/>
              </a:rPr>
              <a:pPr eaLnBrk="1" hangingPunct="1"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FABDAA1-956B-48CD-AF7A-5447617381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w="12700" cap="flat">
            <a:solidFill>
              <a:schemeClr val="tx1"/>
            </a:solidFill>
          </a:ln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831DCAE-FF7D-4624-9CFD-DEC7894CF4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575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B9D61-225A-4CDE-B057-B426135F66A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40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B9D61-225A-4CDE-B057-B426135F66A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3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B9D61-225A-4CDE-B057-B426135F66A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644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2FA8ECC-CFC5-4009-947E-CC0ED45FE5A6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6C15BBE-33C2-406B-AABA-7A33E3F37E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C4933C1-BE54-46A8-AE20-3493BEBDC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B372E5F5-F265-47FA-8BD4-BA92149CB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4B992FC-9128-4FC2-A877-848A720A2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9AD7A6E-D086-4942-A92B-6B8368F8E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8168144-66A6-42CD-957E-50A26573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67D6AEB-C786-4C54-8FC4-B48EE5A64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FD481120-92AF-43BC-B96B-A905D7B2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F21907F4-75B4-443B-9CDE-7D7B1CE42D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63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A538BDEF-2BB8-46E5-BA12-A2C5E536B0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D2F1B59-9F05-48DC-AF61-288329819D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C029B42-C8CF-4820-B90E-2BCE67C7E9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0FBFEC9-D044-4060-BA3D-9010C2E1E3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48027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68EBC1C2-9B6F-432F-9EBD-7945C13762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57DE2C0-931D-4269-9F69-0AD2966562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B6AD98A-50C7-462E-A66B-85254D24F4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C164B-86CD-4D11-B6DD-E6B45F819D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345640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5228E7-822B-43DB-B270-121E4899C4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ACFFFB6-EF5A-475C-A0CB-249731728D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CCDF5B7-A167-49FD-9000-1F45616A8A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509A37-CE35-4623-9450-B95D856E0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027467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6F87C65-AF97-48AE-80BC-3B58F5B04F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027AFF9-E3A7-4C1D-9821-9F75D9898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D31D103-842D-43AF-923C-B42E38D638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54EF7-9DDF-4CD1-83F1-56C97652DB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543877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53329FA-9C78-49F7-AE72-4CA0160A17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51FD7C2-F35D-41FB-B855-4A25DDD788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AFEB568-535F-4C0E-B0FB-71153861B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3E201-8BC0-437F-94D7-AC71D1DA76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434105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D38C38B-AED6-4506-BB49-0BFFD80D68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9FDCFA5-5035-4247-9FF6-1A56CAA6A2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934C173-4E87-4964-97FB-F7B1F89A7E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14E23F-0DF6-4BD9-A99C-E1E1D93501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249768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7C4D001-FDD4-4CAC-8C49-2FC1B8D2CE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39650F3-7F00-4CCE-AD4C-E2C6C33D4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1499B463-BADF-4EC3-A549-46820C7CC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A5683-EB12-4F3B-9B1F-E4C6523ECE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646504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DFA1C57-837A-4312-96AD-E1864C841D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C5929F8-670D-4486-8697-4629F24BFA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03B3D62-B3DD-4C85-8110-6855FE12DE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E86BBB-DE85-4FE9-B6B7-B54E1C0EE8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020905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F28C59FC-AE35-4DD7-AB5A-4E79C6B4ED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7E331EF-CD81-48E1-9761-43E4C2B0A6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F862070-69B4-4133-845F-298DD8949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476AC6-F276-4A1A-AAD5-9776E42EA1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652470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86505E3-0983-4736-B1C2-4A41B2F7B0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3A02EF3-0F3F-42B2-B87E-26FB5EB2F8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F066A39-1BBA-4246-ABF6-83C2596967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C1236D-32B3-4F64-AE68-94886E6312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0678198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1A0CF91-50F1-4E46-9D84-ABCF81625A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8993F2F-2005-45EA-B195-FD892AEA50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099BCEE-6C68-4B35-A367-1F5A7C8B39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1AF442-81C1-464E-9B18-AB755C96FB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954700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37C2F9C-11C9-437A-9B04-0061192CC6D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6426944-C8A5-4F20-BD2E-E179AD5954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E27B7A9-AC08-4642-BE64-9840AE88D28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4FD0C29-A567-433C-A027-1A4253972D9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294ABDA-1B0A-471B-9424-DA2CC45389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E22DEA6-F0C4-4C34-B120-37ACF918F3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34EE2442-03E7-4541-8306-6FD6B892FE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1062F8C1-E846-4541-B974-3743F0F27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6B10916-8446-49A0-AFF7-617FBC005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5E46480A-D9D1-48EA-9B16-4A8F35E464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A9EC9417-EC68-4D77-A23D-3607BB14C03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9CE3D65B-B28C-48A3-8A71-839212A4E79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D14113B-A180-4045-A09C-4B8C6883C97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AE2%20Speaking%20-%20What%20is%20the%20point.mp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AE2%20Speaking%20-%20Putting%20it%20all%20together.mp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00CFB8F-C99C-4A3D-A810-DF8D325D3B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48006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en-US" sz="3600" b="1"/>
              <a:t>DYNAMIC DELIVERY</a:t>
            </a:r>
            <a:r>
              <a:rPr lang="en-US" altLang="en-US"/>
              <a:t> </a:t>
            </a:r>
          </a:p>
        </p:txBody>
      </p:sp>
      <p:sp>
        <p:nvSpPr>
          <p:cNvPr id="3075" name="Rectangle 6">
            <a:extLst>
              <a:ext uri="{FF2B5EF4-FFF2-40B4-BE49-F238E27FC236}">
                <a16:creationId xmlns:a16="http://schemas.microsoft.com/office/drawing/2014/main" id="{C1373F3D-493D-4CCE-9F77-31713F8C4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334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tx2"/>
                </a:solidFill>
              </a:rPr>
              <a:t>LESSON SIX</a:t>
            </a:r>
            <a:r>
              <a:rPr lang="en-US" altLang="en-US" sz="40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076" name="Picture 23">
            <a:extLst>
              <a:ext uri="{FF2B5EF4-FFF2-40B4-BE49-F238E27FC236}">
                <a16:creationId xmlns:a16="http://schemas.microsoft.com/office/drawing/2014/main" id="{FDE703A6-7F9D-4EB1-B912-384843A7A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3467100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24">
            <a:extLst>
              <a:ext uri="{FF2B5EF4-FFF2-40B4-BE49-F238E27FC236}">
                <a16:creationId xmlns:a16="http://schemas.microsoft.com/office/drawing/2014/main" id="{AEF3702F-1DB8-4835-817E-183CCABC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2057400"/>
            <a:ext cx="39878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24938-C6DD-4B6A-9256-F73058F5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99" y="4495800"/>
            <a:ext cx="2632538" cy="2046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B5560-CE3A-4535-B13B-71844E0F3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650" y="1884222"/>
            <a:ext cx="2854198" cy="2085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F08A5-E1D2-48C7-BD4E-1E8F8933D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23" y="1887946"/>
            <a:ext cx="2143125" cy="2085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F0FC6-1096-455B-8E32-D3AC72B46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739" y="4495800"/>
            <a:ext cx="3598785" cy="2022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1BF4D-1452-4008-9BBB-17757B4F9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199" y="1884222"/>
            <a:ext cx="2889100" cy="2085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AD5A6-C8F4-4BC3-BF56-BF29FC682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7993" y="1379352"/>
            <a:ext cx="371475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49945-DF01-47FB-A988-E2FDB3CE2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1440387"/>
            <a:ext cx="298007" cy="3003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F9FA86-6569-423D-9F66-1059987F5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789" y="1440387"/>
            <a:ext cx="298007" cy="300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7A498-4D20-494C-BC62-0C00CA4329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4127" y="4181752"/>
            <a:ext cx="298007" cy="300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3B564-9F8E-4F35-AF06-D4D1D447B0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564" y="4195464"/>
            <a:ext cx="298007" cy="300336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EAFD76E6-2271-433A-9DF9-BA6478DE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481" y="609600"/>
            <a:ext cx="7793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2800" kern="1200" dirty="0">
                <a:latin typeface="Tahoma" panose="020B0604030504040204" pitchFamily="34" charset="0"/>
                <a:ea typeface="+mn-ea"/>
                <a:cs typeface="+mn-cs"/>
              </a:rPr>
              <a:t>Where and how to stand?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FE244-936D-40B7-A3FC-05D581554B7C}"/>
              </a:ext>
            </a:extLst>
          </p:cNvPr>
          <p:cNvSpPr txBox="1"/>
          <p:nvPr/>
        </p:nvSpPr>
        <p:spPr>
          <a:xfrm>
            <a:off x="2171700" y="762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0416AC8-3F01-43F6-8E51-8E14CF7A3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481" y="833294"/>
            <a:ext cx="7793038" cy="685800"/>
          </a:xfrm>
        </p:spPr>
        <p:txBody>
          <a:bodyPr/>
          <a:lstStyle/>
          <a:p>
            <a:pPr algn="ctr" eaLnBrk="1" hangingPunct="1"/>
            <a:r>
              <a:rPr lang="en-US" altLang="en-US" sz="2800" kern="1200" dirty="0">
                <a:latin typeface="Tahoma" panose="020B0604030504040204" pitchFamily="34" charset="0"/>
                <a:ea typeface="+mn-ea"/>
                <a:cs typeface="+mn-cs"/>
              </a:rPr>
              <a:t>Gestures &amp; Postures</a:t>
            </a:r>
          </a:p>
        </p:txBody>
      </p:sp>
      <p:sp>
        <p:nvSpPr>
          <p:cNvPr id="14339" name="Text Box 6">
            <a:extLst>
              <a:ext uri="{FF2B5EF4-FFF2-40B4-BE49-F238E27FC236}">
                <a16:creationId xmlns:a16="http://schemas.microsoft.com/office/drawing/2014/main" id="{3E231DD9-955F-4551-85A4-EA53DE420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424" y="2292582"/>
            <a:ext cx="4724400" cy="316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 dirty="0"/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Constantly adjust glasses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Pop the top of a pen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Lean on anything for support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Play with jewelry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Lick or bite your lips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Use too many gestures </a:t>
            </a:r>
          </a:p>
        </p:txBody>
      </p:sp>
      <p:sp>
        <p:nvSpPr>
          <p:cNvPr id="14340" name="Text Box 7">
            <a:extLst>
              <a:ext uri="{FF2B5EF4-FFF2-40B4-BE49-F238E27FC236}">
                <a16:creationId xmlns:a16="http://schemas.microsoft.com/office/drawing/2014/main" id="{BE82F7F2-D619-489D-A39B-F8B16F783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661424"/>
            <a:ext cx="4114800" cy="279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Keep hands in your pockets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Keep hands ‘handcuffed’ behind your back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Keep arms crossed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Wring hands nervously </a:t>
            </a:r>
          </a:p>
          <a:p>
            <a:pPr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/>
              <a:t> Playing with your hair </a:t>
            </a:r>
          </a:p>
        </p:txBody>
      </p:sp>
      <p:sp>
        <p:nvSpPr>
          <p:cNvPr id="14341" name="Text Box 8">
            <a:extLst>
              <a:ext uri="{FF2B5EF4-FFF2-40B4-BE49-F238E27FC236}">
                <a16:creationId xmlns:a16="http://schemas.microsoft.com/office/drawing/2014/main" id="{74DD2FB7-25CF-4940-B2C3-96EF04839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127" y="187864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/>
              <a:t>DO NOT: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02662-3D9E-45CF-91B2-CF831C98502A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63CF104-8159-4A3A-A33A-F98E003843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28900" y="758826"/>
            <a:ext cx="3886200" cy="914400"/>
          </a:xfrm>
        </p:spPr>
        <p:txBody>
          <a:bodyPr lIns="90488" tIns="44450" rIns="90488" bIns="44450" anchor="ctr"/>
          <a:lstStyle/>
          <a:p>
            <a:pPr algn="ctr" eaLnBrk="1" hangingPunct="1">
              <a:defRPr/>
            </a:pPr>
            <a:r>
              <a:rPr lang="en-US" sz="2800" kern="1200" dirty="0">
                <a:latin typeface="Tahoma" panose="020B0604030504040204" pitchFamily="34" charset="0"/>
                <a:ea typeface="+mn-ea"/>
                <a:cs typeface="+mn-cs"/>
              </a:rPr>
              <a:t>Communication Styles</a:t>
            </a: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9025557C-EC5D-4024-B703-011ADC96F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88" y="1828800"/>
            <a:ext cx="91297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A0A9D70A-3A19-4EB7-946B-6BB714AB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4300" y="2057400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336600"/>
                </a:solidFill>
              </a:rPr>
              <a:t>Nonassertive</a:t>
            </a:r>
          </a:p>
        </p:txBody>
      </p:sp>
      <p:pic>
        <p:nvPicPr>
          <p:cNvPr id="10245" name="Picture 11" descr="PE07013_">
            <a:extLst>
              <a:ext uri="{FF2B5EF4-FFF2-40B4-BE49-F238E27FC236}">
                <a16:creationId xmlns:a16="http://schemas.microsoft.com/office/drawing/2014/main" id="{E8173C5A-A7FB-439B-9B8D-0D26535C5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2239963" cy="243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 Box 4">
            <a:extLst>
              <a:ext uri="{FF2B5EF4-FFF2-40B4-BE49-F238E27FC236}">
                <a16:creationId xmlns:a16="http://schemas.microsoft.com/office/drawing/2014/main" id="{A25211C8-4807-4F60-BF70-CAC92AC3D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589" y="2074127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990099"/>
                </a:solidFill>
              </a:rPr>
              <a:t>Assertive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61B7B862-047B-4254-93EB-3B1BE33CA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2125663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Aggressive</a:t>
            </a:r>
          </a:p>
        </p:txBody>
      </p:sp>
      <p:pic>
        <p:nvPicPr>
          <p:cNvPr id="10248" name="Picture 9" descr="PE07021_">
            <a:extLst>
              <a:ext uri="{FF2B5EF4-FFF2-40B4-BE49-F238E27FC236}">
                <a16:creationId xmlns:a16="http://schemas.microsoft.com/office/drawing/2014/main" id="{CDEA67D4-873A-4B27-8B1C-BBCE5E85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19400"/>
            <a:ext cx="2209800" cy="268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3">
            <a:extLst>
              <a:ext uri="{FF2B5EF4-FFF2-40B4-BE49-F238E27FC236}">
                <a16:creationId xmlns:a16="http://schemas.microsoft.com/office/drawing/2014/main" id="{8D81CD8B-0303-4E4F-A691-8BF42FE3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819400"/>
            <a:ext cx="2788377" cy="243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CE0B15-9514-41F3-B68D-3B1AA0ECF7CA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1965778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utoUpdateAnimBg="0"/>
      <p:bldP spid="72708" grpId="0" autoUpdateAnimBg="0"/>
      <p:bldP spid="7578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Text Box 5">
            <a:extLst>
              <a:ext uri="{FF2B5EF4-FFF2-40B4-BE49-F238E27FC236}">
                <a16:creationId xmlns:a16="http://schemas.microsoft.com/office/drawing/2014/main" id="{43359A1E-3598-47E2-BAE2-64D5DA704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8420" y="2497872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Nonassertive</a:t>
            </a:r>
          </a:p>
        </p:txBody>
      </p:sp>
      <p:sp>
        <p:nvSpPr>
          <p:cNvPr id="77831" name="Text Box 7">
            <a:extLst>
              <a:ext uri="{FF2B5EF4-FFF2-40B4-BE49-F238E27FC236}">
                <a16:creationId xmlns:a16="http://schemas.microsoft.com/office/drawing/2014/main" id="{E8D4B584-4623-4ED4-BBE8-EA247A3E2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497872"/>
            <a:ext cx="28956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Little eye contact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Downward glances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Slumped postures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Wringing hands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Weak voice</a:t>
            </a:r>
          </a:p>
        </p:txBody>
      </p:sp>
      <p:sp>
        <p:nvSpPr>
          <p:cNvPr id="77832" name="Text Box 8">
            <a:extLst>
              <a:ext uri="{FF2B5EF4-FFF2-40B4-BE49-F238E27FC236}">
                <a16:creationId xmlns:a16="http://schemas.microsoft.com/office/drawing/2014/main" id="{AB62D37E-3B40-4112-95B3-A91C301F6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235" y="2519377"/>
            <a:ext cx="3589765" cy="23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Qualifiers (maybe, kind of…)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Fillers (uh, you know, well, so…)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Negaters (It’s really not that important, I’m not sure…)</a:t>
            </a:r>
          </a:p>
        </p:txBody>
      </p:sp>
      <p:sp>
        <p:nvSpPr>
          <p:cNvPr id="77834" name="Text Box 10">
            <a:extLst>
              <a:ext uri="{FF2B5EF4-FFF2-40B4-BE49-F238E27FC236}">
                <a16:creationId xmlns:a16="http://schemas.microsoft.com/office/drawing/2014/main" id="{66A746A5-8678-4B9C-B4D4-C92D67DE9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82464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b="1" dirty="0"/>
              <a:t>Communication Style	      Nonverbal Behavior         Verbal Behavior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</a:rPr>
              <a:t>	</a:t>
            </a:r>
          </a:p>
        </p:txBody>
      </p:sp>
      <p:pic>
        <p:nvPicPr>
          <p:cNvPr id="11272" name="Picture 11" descr="PE07013_">
            <a:extLst>
              <a:ext uri="{FF2B5EF4-FFF2-40B4-BE49-F238E27FC236}">
                <a16:creationId xmlns:a16="http://schemas.microsoft.com/office/drawing/2014/main" id="{2928ECC7-00BD-4E82-959D-2CBC1DF3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" y="3412273"/>
            <a:ext cx="18589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A5C9A71-513D-4BAC-8FC8-C299557DE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758826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kern="1200" dirty="0">
                <a:latin typeface="Tahoma" panose="020B0604030504040204" pitchFamily="34" charset="0"/>
                <a:ea typeface="+mn-ea"/>
                <a:cs typeface="+mn-cs"/>
              </a:rPr>
              <a:t>Communication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8EC87-9AAB-4BFE-A2D4-138EEE11D8EB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257368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 autoUpdateAnimBg="0"/>
      <p:bldP spid="77831" grpId="0" autoUpdateAnimBg="0"/>
      <p:bldP spid="77832" grpId="0" autoUpdateAnimBg="0"/>
      <p:bldP spid="7783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ext Box 4">
            <a:extLst>
              <a:ext uri="{FF2B5EF4-FFF2-40B4-BE49-F238E27FC236}">
                <a16:creationId xmlns:a16="http://schemas.microsoft.com/office/drawing/2014/main" id="{F9B6B288-ABD5-45D3-9DDD-881CAD860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4702" y="2417763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Assertive</a:t>
            </a:r>
          </a:p>
        </p:txBody>
      </p:sp>
      <p:sp>
        <p:nvSpPr>
          <p:cNvPr id="72710" name="Text Box 6">
            <a:extLst>
              <a:ext uri="{FF2B5EF4-FFF2-40B4-BE49-F238E27FC236}">
                <a16:creationId xmlns:a16="http://schemas.microsoft.com/office/drawing/2014/main" id="{5429A185-D329-4A9B-9430-F7B9136C8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398" y="2616200"/>
            <a:ext cx="2895600" cy="308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Good eye contact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Comfortable posture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Strong, audible voice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Facial expressions matched to message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Appropriate tone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472CF703-F170-40C2-93E4-1D3EA79DD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616200"/>
            <a:ext cx="2971800" cy="225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Direct and clear language 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Use of ‘I’ statements and cooperative ‘we statements</a:t>
            </a:r>
          </a:p>
        </p:txBody>
      </p:sp>
      <p:pic>
        <p:nvPicPr>
          <p:cNvPr id="12296" name="Picture 10">
            <a:extLst>
              <a:ext uri="{FF2B5EF4-FFF2-40B4-BE49-F238E27FC236}">
                <a16:creationId xmlns:a16="http://schemas.microsoft.com/office/drawing/2014/main" id="{25BC48ED-C0BA-459C-9404-7AFB3720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8582"/>
            <a:ext cx="21336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0">
            <a:extLst>
              <a:ext uri="{FF2B5EF4-FFF2-40B4-BE49-F238E27FC236}">
                <a16:creationId xmlns:a16="http://schemas.microsoft.com/office/drawing/2014/main" id="{B473A7F6-1333-41EB-B72E-28F1A7F3D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17675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b="1" dirty="0"/>
              <a:t>Communication Style	      Nonverbal Behavior         Verbal Behavior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</a:rPr>
              <a:t>	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A78BCF0-1DBD-400B-BCC7-4FAFE956C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758826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kern="1200" dirty="0">
                <a:latin typeface="Tahoma" panose="020B0604030504040204" pitchFamily="34" charset="0"/>
                <a:ea typeface="+mn-ea"/>
                <a:cs typeface="+mn-cs"/>
              </a:rPr>
              <a:t>Communication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8C5D5-65E4-4FE4-A07E-770D63CEEC56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  <p:extLst>
      <p:ext uri="{BB962C8B-B14F-4D97-AF65-F5344CB8AC3E}">
        <p14:creationId xmlns:p14="http://schemas.microsoft.com/office/powerpoint/2010/main" val="3778240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7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8" grpId="0" autoUpdateAnimBg="0"/>
      <p:bldP spid="72710" grpId="0" autoUpdateAnimBg="0"/>
      <p:bldP spid="72711" grpId="0" autoUpdateAnimBg="0"/>
      <p:bldP spid="1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Text Box 5">
            <a:extLst>
              <a:ext uri="{FF2B5EF4-FFF2-40B4-BE49-F238E27FC236}">
                <a16:creationId xmlns:a16="http://schemas.microsoft.com/office/drawing/2014/main" id="{45DE813F-6BF1-44F0-A099-A4D967AF5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8600" y="2648062"/>
            <a:ext cx="2286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FF3300"/>
                </a:solidFill>
              </a:rPr>
              <a:t>Aggressive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FE8166B5-0FEC-4FC1-AAB3-80857F2EB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820" y="2744522"/>
            <a:ext cx="3124200" cy="326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Glaring eye contact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Moving too close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Threatening gestures (pointing finger, clenched fist)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Loud voice </a:t>
            </a:r>
            <a:endParaRPr lang="en-US" altLang="en-US" sz="1800" dirty="0"/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9EF0E64C-44F0-49DF-BFF8-1311FB14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9161" y="2760588"/>
            <a:ext cx="3124200" cy="2183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Swear words and abusive language;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Sexist or racists terms; 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Explicit threats</a:t>
            </a:r>
          </a:p>
        </p:txBody>
      </p:sp>
      <p:pic>
        <p:nvPicPr>
          <p:cNvPr id="13319" name="Picture 9" descr="PE07021_">
            <a:extLst>
              <a:ext uri="{FF2B5EF4-FFF2-40B4-BE49-F238E27FC236}">
                <a16:creationId xmlns:a16="http://schemas.microsoft.com/office/drawing/2014/main" id="{3CD77911-A484-4041-90C4-C3B81D7FC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9" y="3551511"/>
            <a:ext cx="1566863" cy="190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54B9A87-3858-42CD-9C66-19CB6052E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726963"/>
            <a:ext cx="388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800" kern="1200" dirty="0">
                <a:latin typeface="Tahoma" panose="020B0604030504040204" pitchFamily="34" charset="0"/>
                <a:ea typeface="+mn-ea"/>
                <a:cs typeface="+mn-cs"/>
              </a:rPr>
              <a:t>Communication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284DD-F3D8-474C-8379-4E7C7B720E6B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C6BC3FF7-5501-4456-B551-D218609CB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06513"/>
            <a:ext cx="91440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b="1" dirty="0"/>
              <a:t>Communication Style	      Nonverbal Behavior         Verbal Behavior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6669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78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  <p:bldP spid="75783" grpId="0" autoUpdateAnimBg="0"/>
      <p:bldP spid="75784" grpId="0" autoUpdateAnimBg="0"/>
      <p:bldP spid="1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95FB-DE07-4238-9554-D5BC47C9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81" y="152400"/>
            <a:ext cx="7793037" cy="601662"/>
          </a:xfrm>
        </p:spPr>
        <p:txBody>
          <a:bodyPr/>
          <a:lstStyle/>
          <a:p>
            <a:pPr algn="ctr"/>
            <a:r>
              <a:rPr lang="en-US" sz="3600" b="1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C083-97C7-43AF-AE95-48C003C2E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8" y="990600"/>
            <a:ext cx="7772400" cy="137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Now you watch a presentation and take notes of </a:t>
            </a:r>
            <a:r>
              <a:rPr lang="en-US" sz="2800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any weak points</a:t>
            </a:r>
            <a:r>
              <a:rPr lang="en-US" sz="2800" dirty="0"/>
              <a:t>. </a:t>
            </a:r>
          </a:p>
        </p:txBody>
      </p:sp>
      <p:graphicFrame>
        <p:nvGraphicFramePr>
          <p:cNvPr id="4" name="Object 3">
            <a:hlinkClick r:id="rId3" action="ppaction://hlinkfile"/>
            <a:extLst>
              <a:ext uri="{FF2B5EF4-FFF2-40B4-BE49-F238E27FC236}">
                <a16:creationId xmlns:a16="http://schemas.microsoft.com/office/drawing/2014/main" id="{3CDE7C59-597E-47A6-9E87-27CA4D78E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731922"/>
              </p:ext>
            </p:extLst>
          </p:nvPr>
        </p:nvGraphicFramePr>
        <p:xfrm>
          <a:off x="1790699" y="2347332"/>
          <a:ext cx="55626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562720" imgH="4267080" progId="Paint.Picture">
                  <p:embed/>
                </p:oleObj>
              </mc:Choice>
              <mc:Fallback>
                <p:oleObj name="Bitmap Image" r:id="rId4" imgW="5562720" imgH="4267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0699" y="2347332"/>
                        <a:ext cx="556260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404922"/>
      </p:ext>
    </p:extLst>
  </p:cSld>
  <p:clrMapOvr>
    <a:masterClrMapping/>
  </p:clrMapOvr>
  <p:transition spd="med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95FB-DE07-4238-9554-D5BC47C9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81" y="152400"/>
            <a:ext cx="7793037" cy="601662"/>
          </a:xfrm>
        </p:spPr>
        <p:txBody>
          <a:bodyPr/>
          <a:lstStyle/>
          <a:p>
            <a:pPr algn="ctr"/>
            <a:r>
              <a:rPr lang="en-US" sz="3600" b="1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C083-97C7-43AF-AE95-48C003C2E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8" y="990600"/>
            <a:ext cx="7772400" cy="137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Now you watch the presentation again and take notes of improvements.  </a:t>
            </a:r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A3EBFF16-5BAF-44D0-94DE-1E1BE093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325" y="2677628"/>
            <a:ext cx="4205350" cy="31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4677"/>
      </p:ext>
    </p:extLst>
  </p:cSld>
  <p:clrMapOvr>
    <a:masterClrMapping/>
  </p:clrMapOvr>
  <p:transition spd="med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151E-B4FE-4302-9EF5-CF112CD2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8600"/>
            <a:ext cx="5844778" cy="565547"/>
          </a:xfrm>
        </p:spPr>
        <p:txBody>
          <a:bodyPr>
            <a:normAutofit/>
          </a:bodyPr>
          <a:lstStyle/>
          <a:p>
            <a:pPr algn="ctr"/>
            <a:r>
              <a:rPr lang="vi-VN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vi-VN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1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– Week 8</a:t>
            </a:r>
            <a:r>
              <a:rPr lang="vi-VN" sz="2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D632-B70D-4D6F-95AD-5C0C85D5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vi-VN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four/five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Prepare a group presentation on a chosen topic: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1. A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policy/law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solved/failed to solve a problem in 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specific community.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	1) background leading to the policy/law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2) activities/implementation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	3) gains/reasons for losses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Presenter 1: Introduction + Conclusion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Presenter 2: Point 1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Presenter 3: Point 2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Presenter 4: Point 3 </a:t>
            </a:r>
          </a:p>
        </p:txBody>
      </p:sp>
    </p:spTree>
    <p:extLst>
      <p:ext uri="{BB962C8B-B14F-4D97-AF65-F5344CB8AC3E}">
        <p14:creationId xmlns:p14="http://schemas.microsoft.com/office/powerpoint/2010/main" val="3555322718"/>
      </p:ext>
    </p:extLst>
  </p:cSld>
  <p:clrMapOvr>
    <a:masterClrMapping/>
  </p:clrMapOvr>
  <p:transition spd="med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AE9D-9A72-4463-7E6D-678F7265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79631"/>
            <a:ext cx="7793037" cy="533400"/>
          </a:xfrm>
        </p:spPr>
        <p:txBody>
          <a:bodyPr/>
          <a:lstStyle/>
          <a:p>
            <a:pPr algn="ctr"/>
            <a:r>
              <a:rPr lang="en-US" sz="3200" dirty="0"/>
              <a:t>Submission: script + slides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84552E-34A3-90F2-B703-54BA0B814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676400"/>
            <a:ext cx="7772400" cy="2438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Folder: Names of all members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91FA3-4D0E-A544-7659-FFD0C3E4E75D}"/>
              </a:ext>
            </a:extLst>
          </p:cNvPr>
          <p:cNvSpPr txBox="1"/>
          <p:nvPr/>
        </p:nvSpPr>
        <p:spPr>
          <a:xfrm>
            <a:off x="609600" y="2831525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drive.google.com</a:t>
            </a:r>
            <a:r>
              <a:rPr lang="en-US" sz="1800" dirty="0"/>
              <a:t>/drive/folders/</a:t>
            </a:r>
            <a:r>
              <a:rPr lang="en-US" sz="1800" dirty="0" err="1"/>
              <a:t>1M31IcUGwYr1vvh7hH0RB5T2Ei9OJrUug?usp</a:t>
            </a:r>
            <a:r>
              <a:rPr lang="en-US" sz="1800" dirty="0"/>
              <a:t>=sharing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EB96F-892F-78FA-94F7-354967B4EF4A}"/>
              </a:ext>
            </a:extLst>
          </p:cNvPr>
          <p:cNvSpPr txBox="1"/>
          <p:nvPr/>
        </p:nvSpPr>
        <p:spPr>
          <a:xfrm>
            <a:off x="428625" y="4114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submit the slide design in Week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CC86D-42E6-5D56-F4E2-837074EA61A6}"/>
              </a:ext>
            </a:extLst>
          </p:cNvPr>
          <p:cNvSpPr txBox="1"/>
          <p:nvPr/>
        </p:nvSpPr>
        <p:spPr>
          <a:xfrm>
            <a:off x="587476" y="5029200"/>
            <a:ext cx="8251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https://drive.google.com/drive/folders/1at0l8tyYcWzSH5tmCYE2XH6px3VYiIkT?usp=sharing</a:t>
            </a:r>
          </a:p>
        </p:txBody>
      </p:sp>
    </p:spTree>
    <p:extLst>
      <p:ext uri="{BB962C8B-B14F-4D97-AF65-F5344CB8AC3E}">
        <p14:creationId xmlns:p14="http://schemas.microsoft.com/office/powerpoint/2010/main" val="2716522353"/>
      </p:ext>
    </p:extLst>
  </p:cSld>
  <p:clrMapOvr>
    <a:masterClrMapping/>
  </p:clrMapOvr>
  <p:transition spd="med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99D3DCD1-CAB2-43D3-8A80-7EF34FB8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812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/>
              <a:t>“</a:t>
            </a:r>
            <a:r>
              <a:rPr lang="en-US" altLang="en-US" b="1"/>
              <a:t>Great speakers</a:t>
            </a:r>
            <a:r>
              <a:rPr lang="en-US" altLang="en-US"/>
              <a:t> are </a:t>
            </a:r>
            <a:r>
              <a:rPr lang="en-US" altLang="en-US" b="1"/>
              <a:t>not born</a:t>
            </a:r>
            <a:r>
              <a:rPr lang="en-US" altLang="en-US"/>
              <a:t>, they’re </a:t>
            </a:r>
            <a:r>
              <a:rPr lang="en-US" altLang="en-US" b="1"/>
              <a:t>trained</a:t>
            </a:r>
            <a:r>
              <a:rPr lang="en-US" altLang="en-US"/>
              <a:t>.”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D7F4E217-982F-4E90-AD00-B16E92411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67000"/>
            <a:ext cx="87153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solidFill>
                  <a:schemeClr val="tx2"/>
                </a:solidFill>
              </a:rPr>
              <a:t>It’s not what you said; it’s </a:t>
            </a:r>
            <a:r>
              <a:rPr lang="en-US" altLang="en-US" sz="3200" b="1" u="sng" dirty="0">
                <a:solidFill>
                  <a:schemeClr val="tx2"/>
                </a:solidFill>
              </a:rPr>
              <a:t>how</a:t>
            </a:r>
            <a:r>
              <a:rPr lang="en-US" altLang="en-US" sz="3200" dirty="0">
                <a:solidFill>
                  <a:schemeClr val="tx2"/>
                </a:solidFill>
              </a:rPr>
              <a:t> you said it.</a:t>
            </a:r>
          </a:p>
        </p:txBody>
      </p:sp>
      <p:sp>
        <p:nvSpPr>
          <p:cNvPr id="4103" name="Oval 7">
            <a:extLst>
              <a:ext uri="{FF2B5EF4-FFF2-40B4-BE49-F238E27FC236}">
                <a16:creationId xmlns:a16="http://schemas.microsoft.com/office/drawing/2014/main" id="{BFA87443-44A7-474E-8875-1688E2CBA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14800"/>
            <a:ext cx="19050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/>
              <a:t>What: 30%</a:t>
            </a:r>
          </a:p>
        </p:txBody>
      </p:sp>
      <p:sp>
        <p:nvSpPr>
          <p:cNvPr id="4104" name="Oval 8">
            <a:extLst>
              <a:ext uri="{FF2B5EF4-FFF2-40B4-BE49-F238E27FC236}">
                <a16:creationId xmlns:a16="http://schemas.microsoft.com/office/drawing/2014/main" id="{2DC17581-F79E-4FD6-85BE-22118EFA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114800"/>
            <a:ext cx="19050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/>
              <a:t>How: </a:t>
            </a:r>
            <a:r>
              <a:rPr lang="en-US" altLang="en-US">
                <a:solidFill>
                  <a:srgbClr val="FF0000"/>
                </a:solidFill>
              </a:rPr>
              <a:t>70%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BF53C-FE14-4718-9369-B61E002761B0}"/>
              </a:ext>
            </a:extLst>
          </p:cNvPr>
          <p:cNvSpPr txBox="1"/>
          <p:nvPr/>
        </p:nvSpPr>
        <p:spPr>
          <a:xfrm>
            <a:off x="1981200" y="4572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</a:t>
            </a:r>
            <a:r>
              <a:rPr lang="vi-VN" sz="3200" b="1" dirty="0"/>
              <a:t>HAT</a:t>
            </a:r>
            <a:r>
              <a:rPr lang="en-US" sz="3200" b="1" dirty="0"/>
              <a:t> OR HOW?</a:t>
            </a:r>
            <a:r>
              <a:rPr lang="vi-VN" sz="3200" b="1" dirty="0"/>
              <a:t> </a:t>
            </a:r>
            <a:endParaRPr lang="en-US" sz="32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60418" grpId="1"/>
      <p:bldP spid="4103" grpId="0" animBg="1"/>
      <p:bldP spid="41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41ED-F799-41B0-900B-64AEAC36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7793037" cy="677862"/>
          </a:xfrm>
        </p:spPr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740A1-B974-43FD-9888-B13C67E4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Body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Communication styles </a:t>
            </a:r>
          </a:p>
          <a:p>
            <a:pPr>
              <a:lnSpc>
                <a:spcPct val="150000"/>
              </a:lnSpc>
            </a:pPr>
            <a:r>
              <a:rPr lang="en-US" dirty="0"/>
              <a:t>Analysis of sample delivery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71890"/>
      </p:ext>
    </p:extLst>
  </p:cSld>
  <p:clrMapOvr>
    <a:masterClrMapping/>
  </p:clrMapOvr>
  <p:transition spd="med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>
            <a:extLst>
              <a:ext uri="{FF2B5EF4-FFF2-40B4-BE49-F238E27FC236}">
                <a16:creationId xmlns:a16="http://schemas.microsoft.com/office/drawing/2014/main" id="{CB1EA36A-AED9-4582-B35A-410174EEA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8583" y="1119474"/>
            <a:ext cx="8766834" cy="200342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en-US" dirty="0"/>
              <a:t>  </a:t>
            </a:r>
            <a:r>
              <a:rPr lang="en-US" altLang="en-US" sz="2400" dirty="0"/>
              <a:t>Be aware of your </a:t>
            </a:r>
            <a:r>
              <a:rPr lang="en-US" altLang="en-US" sz="2400" b="1" dirty="0"/>
              <a:t>personal appearance</a:t>
            </a:r>
            <a:r>
              <a:rPr lang="en-US" altLang="en-US" sz="2400" dirty="0"/>
              <a:t>, your </a:t>
            </a:r>
            <a:r>
              <a:rPr lang="en-US" altLang="en-US" sz="2400" b="1" dirty="0"/>
              <a:t>posture</a:t>
            </a:r>
            <a:r>
              <a:rPr lang="en-US" altLang="en-US" sz="2400" dirty="0"/>
              <a:t>, </a:t>
            </a:r>
            <a:r>
              <a:rPr lang="en-US" altLang="en-US" sz="2400" b="1" dirty="0"/>
              <a:t>gestures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facial</a:t>
            </a:r>
            <a:r>
              <a:rPr lang="en-US" altLang="en-US" sz="2400" dirty="0"/>
              <a:t> </a:t>
            </a:r>
            <a:r>
              <a:rPr lang="en-US" altLang="en-US" sz="2400" b="1" dirty="0"/>
              <a:t>expressions</a:t>
            </a:r>
            <a:r>
              <a:rPr lang="en-US" altLang="en-US" sz="2400" dirty="0"/>
              <a:t>.</a:t>
            </a:r>
          </a:p>
          <a:p>
            <a:pPr eaLnBrk="1" hangingPunct="1"/>
            <a:endParaRPr lang="en-US" altLang="en-US" sz="2400" dirty="0"/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B3AB56F2-3EAD-491C-AC8D-17B36A626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18002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6">
            <a:extLst>
              <a:ext uri="{FF2B5EF4-FFF2-40B4-BE49-F238E27FC236}">
                <a16:creationId xmlns:a16="http://schemas.microsoft.com/office/drawing/2014/main" id="{F90A648C-58BB-4F9E-86E8-03AA3869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2800"/>
            <a:ext cx="2009775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8">
            <a:extLst>
              <a:ext uri="{FF2B5EF4-FFF2-40B4-BE49-F238E27FC236}">
                <a16:creationId xmlns:a16="http://schemas.microsoft.com/office/drawing/2014/main" id="{E6FD9373-CFEE-4339-B415-A22E5AC2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00400"/>
            <a:ext cx="18716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9">
            <a:extLst>
              <a:ext uri="{FF2B5EF4-FFF2-40B4-BE49-F238E27FC236}">
                <a16:creationId xmlns:a16="http://schemas.microsoft.com/office/drawing/2014/main" id="{AE07C1D2-8461-434B-96E1-56E267EE7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1347788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D4C26-F91B-4C0A-8E96-EBDAE8ED6154}"/>
              </a:ext>
            </a:extLst>
          </p:cNvPr>
          <p:cNvSpPr txBox="1"/>
          <p:nvPr/>
        </p:nvSpPr>
        <p:spPr>
          <a:xfrm>
            <a:off x="2016512" y="343549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14FF7-5E42-490B-980B-A7D8446A7894}"/>
              </a:ext>
            </a:extLst>
          </p:cNvPr>
          <p:cNvSpPr txBox="1"/>
          <p:nvPr/>
        </p:nvSpPr>
        <p:spPr>
          <a:xfrm>
            <a:off x="388434" y="5943599"/>
            <a:ext cx="148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27BF8-2DE6-4836-B8E2-2EB61C711335}"/>
              </a:ext>
            </a:extLst>
          </p:cNvPr>
          <p:cNvSpPr txBox="1"/>
          <p:nvPr/>
        </p:nvSpPr>
        <p:spPr>
          <a:xfrm>
            <a:off x="2514599" y="5943599"/>
            <a:ext cx="200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Confident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245CE-F8CC-4A00-8DCF-4BF720B54E2D}"/>
              </a:ext>
            </a:extLst>
          </p:cNvPr>
          <p:cNvSpPr txBox="1"/>
          <p:nvPr/>
        </p:nvSpPr>
        <p:spPr>
          <a:xfrm>
            <a:off x="4619628" y="5943599"/>
            <a:ext cx="200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Nervous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C53E15-AF8D-4882-8434-060A345C5A7D}"/>
              </a:ext>
            </a:extLst>
          </p:cNvPr>
          <p:cNvSpPr txBox="1"/>
          <p:nvPr/>
        </p:nvSpPr>
        <p:spPr>
          <a:xfrm>
            <a:off x="6945642" y="5943599"/>
            <a:ext cx="2009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Aggressive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  <p:bldP spid="7" grpId="0"/>
      <p:bldP spid="2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7">
            <a:extLst>
              <a:ext uri="{FF2B5EF4-FFF2-40B4-BE49-F238E27FC236}">
                <a16:creationId xmlns:a16="http://schemas.microsoft.com/office/drawing/2014/main" id="{4604CF31-A8C6-49E5-908B-B9274C805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066800"/>
            <a:ext cx="44402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chemeClr val="tx2"/>
                </a:solidFill>
              </a:rPr>
              <a:t>PERSONAL APPEARANCE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0E46B-FA65-4B83-A14D-E6866B62C89D}"/>
              </a:ext>
            </a:extLst>
          </p:cNvPr>
          <p:cNvSpPr txBox="1"/>
          <p:nvPr/>
        </p:nvSpPr>
        <p:spPr>
          <a:xfrm>
            <a:off x="2133600" y="378816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2875E-E50C-461D-96B1-E434954D31DA}"/>
              </a:ext>
            </a:extLst>
          </p:cNvPr>
          <p:cNvSpPr txBox="1"/>
          <p:nvPr/>
        </p:nvSpPr>
        <p:spPr>
          <a:xfrm>
            <a:off x="568712" y="2570588"/>
            <a:ext cx="3393688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 respectful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 relevant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FB499-49FD-4651-B83B-262E4193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98" y="2067122"/>
            <a:ext cx="2895600" cy="47574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_wsb_226x334_presenter">
            <a:extLst>
              <a:ext uri="{FF2B5EF4-FFF2-40B4-BE49-F238E27FC236}">
                <a16:creationId xmlns:a16="http://schemas.microsoft.com/office/drawing/2014/main" id="{61092F54-3539-4839-B38A-FF7FD4C6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1990493"/>
            <a:ext cx="2371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4" name="Text Box 6">
            <a:extLst>
              <a:ext uri="{FF2B5EF4-FFF2-40B4-BE49-F238E27FC236}">
                <a16:creationId xmlns:a16="http://schemas.microsoft.com/office/drawing/2014/main" id="{C7617DCE-2A62-4F4F-A7D6-EFFD53C6F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9462" y="60198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He’s too informal!</a:t>
            </a:r>
          </a:p>
        </p:txBody>
      </p:sp>
      <p:sp>
        <p:nvSpPr>
          <p:cNvPr id="99335" name="AutoShape 7">
            <a:extLst>
              <a:ext uri="{FF2B5EF4-FFF2-40B4-BE49-F238E27FC236}">
                <a16:creationId xmlns:a16="http://schemas.microsoft.com/office/drawing/2014/main" id="{984CF697-DB24-428A-9BEF-F87D7AEC9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307" y="1524000"/>
            <a:ext cx="3810000" cy="1143000"/>
          </a:xfrm>
          <a:prstGeom prst="wedgeEllipseCallout">
            <a:avLst>
              <a:gd name="adj1" fmla="val -45125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/>
              <a:t>It needs to be shaved!</a:t>
            </a:r>
          </a:p>
        </p:txBody>
      </p:sp>
      <p:sp>
        <p:nvSpPr>
          <p:cNvPr id="99337" name="AutoShape 9">
            <a:extLst>
              <a:ext uri="{FF2B5EF4-FFF2-40B4-BE49-F238E27FC236}">
                <a16:creationId xmlns:a16="http://schemas.microsoft.com/office/drawing/2014/main" id="{35775465-6794-4B77-8F92-3E795DE353BA}"/>
              </a:ext>
            </a:extLst>
          </p:cNvPr>
          <p:cNvSpPr>
            <a:spLocks/>
          </p:cNvSpPr>
          <p:nvPr/>
        </p:nvSpPr>
        <p:spPr bwMode="auto">
          <a:xfrm>
            <a:off x="446881" y="1315081"/>
            <a:ext cx="1905000" cy="609600"/>
          </a:xfrm>
          <a:prstGeom prst="borderCallout2">
            <a:avLst>
              <a:gd name="adj1" fmla="val 18750"/>
              <a:gd name="adj2" fmla="val 104000"/>
              <a:gd name="adj3" fmla="val 18750"/>
              <a:gd name="adj4" fmla="val 150083"/>
              <a:gd name="adj5" fmla="val 173958"/>
              <a:gd name="adj6" fmla="val 196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/>
              <a:t>It needs to be trimmed!</a:t>
            </a:r>
          </a:p>
        </p:txBody>
      </p:sp>
      <p:sp>
        <p:nvSpPr>
          <p:cNvPr id="99339" name="AutoShape 11">
            <a:extLst>
              <a:ext uri="{FF2B5EF4-FFF2-40B4-BE49-F238E27FC236}">
                <a16:creationId xmlns:a16="http://schemas.microsoft.com/office/drawing/2014/main" id="{17809BCD-B18D-4CB7-B04E-DCB466C86C47}"/>
              </a:ext>
            </a:extLst>
          </p:cNvPr>
          <p:cNvSpPr>
            <a:spLocks/>
          </p:cNvSpPr>
          <p:nvPr/>
        </p:nvSpPr>
        <p:spPr bwMode="auto">
          <a:xfrm>
            <a:off x="304800" y="2451410"/>
            <a:ext cx="2667000" cy="990600"/>
          </a:xfrm>
          <a:prstGeom prst="borderCallout2">
            <a:avLst>
              <a:gd name="adj1" fmla="val 11537"/>
              <a:gd name="adj2" fmla="val 102856"/>
              <a:gd name="adj3" fmla="val 11537"/>
              <a:gd name="adj4" fmla="val 128630"/>
              <a:gd name="adj5" fmla="val 83972"/>
              <a:gd name="adj6" fmla="val 1544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/>
              <a:t>It needs to be button and with a tie!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028F511-AA1F-4B37-B49C-155394ED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881" y="767146"/>
            <a:ext cx="44402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chemeClr val="tx2"/>
                </a:solidFill>
              </a:rPr>
              <a:t>PERSONAL APPEARANCE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A8655-5E9B-45EB-B070-2EC676747D0B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9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9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4" grpId="0"/>
      <p:bldP spid="99335" grpId="0" animBg="1"/>
      <p:bldP spid="99337" grpId="0" animBg="1"/>
      <p:bldP spid="993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5" descr="istockphoto_4288595-one-loud-tie">
            <a:extLst>
              <a:ext uri="{FF2B5EF4-FFF2-40B4-BE49-F238E27FC236}">
                <a16:creationId xmlns:a16="http://schemas.microsoft.com/office/drawing/2014/main" id="{4126278D-DE6D-43B4-944D-4276CDA4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24098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7" descr="n437">
            <a:extLst>
              <a:ext uri="{FF2B5EF4-FFF2-40B4-BE49-F238E27FC236}">
                <a16:creationId xmlns:a16="http://schemas.microsoft.com/office/drawing/2014/main" id="{9782BA62-D0BD-4447-8FF1-3BD60CF3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2133600"/>
            <a:ext cx="34972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6" name="Text Box 8">
            <a:extLst>
              <a:ext uri="{FF2B5EF4-FFF2-40B4-BE49-F238E27FC236}">
                <a16:creationId xmlns:a16="http://schemas.microsoft.com/office/drawing/2014/main" id="{A92D9FE0-6691-4771-9F28-75EE35AEB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198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His tie’s so loud!</a:t>
            </a:r>
          </a:p>
        </p:txBody>
      </p:sp>
      <p:sp>
        <p:nvSpPr>
          <p:cNvPr id="63497" name="Text Box 9">
            <a:extLst>
              <a:ext uri="{FF2B5EF4-FFF2-40B4-BE49-F238E27FC236}">
                <a16:creationId xmlns:a16="http://schemas.microsoft.com/office/drawing/2014/main" id="{CFDB4E84-DBF9-4175-B0B1-BAFF6CB3D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0198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Such an impressive one!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D4996B-198D-4421-96C9-DC1437114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881" y="767146"/>
            <a:ext cx="44402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chemeClr val="tx2"/>
                </a:solidFill>
              </a:rPr>
              <a:t>PERSONAL APPEARANCE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1D095-5D25-4258-908F-C10579846116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6" grpId="0"/>
      <p:bldP spid="634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alshoes">
            <a:extLst>
              <a:ext uri="{FF2B5EF4-FFF2-40B4-BE49-F238E27FC236}">
                <a16:creationId xmlns:a16="http://schemas.microsoft.com/office/drawing/2014/main" id="{39226EC0-4D4D-4E71-874D-48D67B189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29892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9">
            <a:extLst>
              <a:ext uri="{FF2B5EF4-FFF2-40B4-BE49-F238E27FC236}">
                <a16:creationId xmlns:a16="http://schemas.microsoft.com/office/drawing/2014/main" id="{E837A536-3E38-459E-931E-D30B9BC20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6388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Look at his socks!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22AC4DE-4D14-4CD6-82DA-82398817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881" y="767146"/>
            <a:ext cx="44402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chemeClr val="tx2"/>
                </a:solidFill>
              </a:rPr>
              <a:t>PERSONAL APPEARANCE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9FE4B-CB94-4CE3-BE5E-14702A70D8F0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0416AC8-3F01-43F6-8E51-8E14CF7A3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481" y="833294"/>
            <a:ext cx="7793038" cy="685800"/>
          </a:xfrm>
        </p:spPr>
        <p:txBody>
          <a:bodyPr/>
          <a:lstStyle/>
          <a:p>
            <a:pPr algn="ctr" eaLnBrk="1" hangingPunct="1"/>
            <a:r>
              <a:rPr lang="en-US" altLang="en-US" sz="2800" kern="1200" dirty="0">
                <a:latin typeface="Tahoma" panose="020B0604030504040204" pitchFamily="34" charset="0"/>
                <a:ea typeface="+mn-ea"/>
                <a:cs typeface="+mn-cs"/>
              </a:rPr>
              <a:t>Gestures &amp; Postures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02662-3D9E-45CF-91B2-CF831C98502A}"/>
              </a:ext>
            </a:extLst>
          </p:cNvPr>
          <p:cNvSpPr txBox="1"/>
          <p:nvPr/>
        </p:nvSpPr>
        <p:spPr>
          <a:xfrm>
            <a:off x="2171700" y="151538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BODY LANGUAGE</a:t>
            </a:r>
          </a:p>
        </p:txBody>
      </p:sp>
      <p:pic>
        <p:nvPicPr>
          <p:cNvPr id="34820" name="Picture 4" descr="What to do with your hands when speaking in public - The ...">
            <a:extLst>
              <a:ext uri="{FF2B5EF4-FFF2-40B4-BE49-F238E27FC236}">
                <a16:creationId xmlns:a16="http://schemas.microsoft.com/office/drawing/2014/main" id="{10F6AD20-8E5F-4761-9972-5F061A10E4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76" y="2076940"/>
            <a:ext cx="3716412" cy="219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D5767-D80F-4D85-812F-9921557C5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354" y="2057194"/>
            <a:ext cx="3619175" cy="2133805"/>
          </a:xfrm>
          <a:prstGeom prst="rect">
            <a:avLst/>
          </a:prstGeom>
        </p:spPr>
      </p:pic>
      <p:pic>
        <p:nvPicPr>
          <p:cNvPr id="34822" name="Picture 6" descr="What to do with your hands when speaking in public - The ...">
            <a:extLst>
              <a:ext uri="{FF2B5EF4-FFF2-40B4-BE49-F238E27FC236}">
                <a16:creationId xmlns:a16="http://schemas.microsoft.com/office/drawing/2014/main" id="{13C378F9-B8BE-4F3C-B4D1-F28C9583D1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189" y="2108426"/>
            <a:ext cx="3345811" cy="19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13392-00A0-4693-AA1A-0969BB755001}"/>
              </a:ext>
            </a:extLst>
          </p:cNvPr>
          <p:cNvSpPr txBox="1"/>
          <p:nvPr/>
        </p:nvSpPr>
        <p:spPr>
          <a:xfrm>
            <a:off x="5715000" y="1905000"/>
            <a:ext cx="3429000" cy="685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39FFF-DB92-4656-BFB9-7FF6C6838B01}"/>
              </a:ext>
            </a:extLst>
          </p:cNvPr>
          <p:cNvSpPr txBox="1"/>
          <p:nvPr/>
        </p:nvSpPr>
        <p:spPr>
          <a:xfrm>
            <a:off x="6856347" y="1840468"/>
            <a:ext cx="24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Descriptive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7F0BA-4F37-494C-897E-06036CB28190}"/>
              </a:ext>
            </a:extLst>
          </p:cNvPr>
          <p:cNvSpPr txBox="1"/>
          <p:nvPr/>
        </p:nvSpPr>
        <p:spPr>
          <a:xfrm>
            <a:off x="3965438" y="1817863"/>
            <a:ext cx="148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Dominant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3C47-F127-4560-A119-141D6E4A3B5C}"/>
              </a:ext>
            </a:extLst>
          </p:cNvPr>
          <p:cNvSpPr txBox="1"/>
          <p:nvPr/>
        </p:nvSpPr>
        <p:spPr>
          <a:xfrm>
            <a:off x="1815876" y="2209800"/>
            <a:ext cx="1765524" cy="19811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6A937-E410-4EA8-8912-697C7B34E8E9}"/>
              </a:ext>
            </a:extLst>
          </p:cNvPr>
          <p:cNvSpPr txBox="1"/>
          <p:nvPr/>
        </p:nvSpPr>
        <p:spPr>
          <a:xfrm>
            <a:off x="258250" y="1769473"/>
            <a:ext cx="1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Comfortable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28CCFC-D1BB-4FA9-88CA-736349D93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6" y="1765526"/>
            <a:ext cx="371475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6E0517-C6AF-44DE-949D-22B23A1F7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458" y="1765526"/>
            <a:ext cx="371475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C84D78-444F-4290-B27E-96B4AFD8C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607" y="4724400"/>
            <a:ext cx="3714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955D9-57DD-4099-9A9C-37DFBE839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963" y="1826561"/>
            <a:ext cx="298007" cy="3003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C65E22-C165-456E-B4B9-959744366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6" y="4675753"/>
            <a:ext cx="298007" cy="300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9B2AD-6E90-4AB0-81AB-FC2AD6B11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26" y="4895850"/>
            <a:ext cx="1466850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CB322-CEE9-4C71-B24B-44C9844D0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7520" y="5114925"/>
            <a:ext cx="3276600" cy="1743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69711-1B3A-4F89-82D0-976DE6476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201" y="4943475"/>
            <a:ext cx="1381125" cy="19145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93F897-F3FE-49FE-8171-B97BBE0E7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343" y="4675753"/>
            <a:ext cx="298007" cy="3003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28E4806-71C3-4882-B6FA-6A0751B577E6}"/>
              </a:ext>
            </a:extLst>
          </p:cNvPr>
          <p:cNvSpPr txBox="1"/>
          <p:nvPr/>
        </p:nvSpPr>
        <p:spPr>
          <a:xfrm>
            <a:off x="258250" y="4634108"/>
            <a:ext cx="1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Unconfident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CCE20-B34D-4028-9BF5-B7E9AB2BA320}"/>
              </a:ext>
            </a:extLst>
          </p:cNvPr>
          <p:cNvSpPr txBox="1"/>
          <p:nvPr/>
        </p:nvSpPr>
        <p:spPr>
          <a:xfrm>
            <a:off x="3746488" y="4634108"/>
            <a:ext cx="1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Confident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D4CEC8-906A-4099-8E78-F9FD97CD773A}"/>
              </a:ext>
            </a:extLst>
          </p:cNvPr>
          <p:cNvSpPr txBox="1"/>
          <p:nvPr/>
        </p:nvSpPr>
        <p:spPr>
          <a:xfrm>
            <a:off x="6957506" y="4634108"/>
            <a:ext cx="1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Nervous</a:t>
            </a:r>
          </a:p>
        </p:txBody>
      </p:sp>
    </p:spTree>
    <p:extLst>
      <p:ext uri="{BB962C8B-B14F-4D97-AF65-F5344CB8AC3E}">
        <p14:creationId xmlns:p14="http://schemas.microsoft.com/office/powerpoint/2010/main" val="1689352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2636</TotalTime>
  <Words>554</Words>
  <Application>Microsoft Office PowerPoint</Application>
  <PresentationFormat>On-screen Show (4:3)</PresentationFormat>
  <Paragraphs>131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Wingdings</vt:lpstr>
      <vt:lpstr>Blends</vt:lpstr>
      <vt:lpstr>Bitmap Image</vt:lpstr>
      <vt:lpstr>DYNAMIC DELIVERY 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Gestures &amp; Postures</vt:lpstr>
      <vt:lpstr>PowerPoint Presentation</vt:lpstr>
      <vt:lpstr>Gestures &amp; Postures</vt:lpstr>
      <vt:lpstr>Communication Styles</vt:lpstr>
      <vt:lpstr>PowerPoint Presentation</vt:lpstr>
      <vt:lpstr>PowerPoint Presentation</vt:lpstr>
      <vt:lpstr>PowerPoint Presentation</vt:lpstr>
      <vt:lpstr>Activity</vt:lpstr>
      <vt:lpstr>Activity</vt:lpstr>
      <vt:lpstr>Group Presentation – Week 8 </vt:lpstr>
      <vt:lpstr>Submission: script + slides</vt:lpstr>
    </vt:vector>
  </TitlesOfParts>
  <Company>ETSU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Presentations Skills</dc:title>
  <dc:creator>CARTER</dc:creator>
  <cp:lastModifiedBy>GD14</cp:lastModifiedBy>
  <cp:revision>115</cp:revision>
  <dcterms:created xsi:type="dcterms:W3CDTF">2003-06-17T15:14:38Z</dcterms:created>
  <dcterms:modified xsi:type="dcterms:W3CDTF">2023-11-01T07:01:15Z</dcterms:modified>
</cp:coreProperties>
</file>